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0"/>
  </p:notesMasterIdLst>
  <p:sldIdLst>
    <p:sldId id="256" r:id="rId2"/>
    <p:sldId id="463" r:id="rId3"/>
    <p:sldId id="510" r:id="rId4"/>
    <p:sldId id="511" r:id="rId5"/>
    <p:sldId id="512" r:id="rId6"/>
    <p:sldId id="513" r:id="rId7"/>
    <p:sldId id="520" r:id="rId8"/>
    <p:sldId id="514" r:id="rId9"/>
    <p:sldId id="515" r:id="rId10"/>
    <p:sldId id="517" r:id="rId11"/>
    <p:sldId id="518" r:id="rId12"/>
    <p:sldId id="519" r:id="rId13"/>
    <p:sldId id="477" r:id="rId14"/>
    <p:sldId id="399" r:id="rId15"/>
    <p:sldId id="409" r:id="rId16"/>
    <p:sldId id="481" r:id="rId17"/>
    <p:sldId id="482" r:id="rId18"/>
    <p:sldId id="50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75" autoAdjust="0"/>
    <p:restoredTop sz="95326" autoAdjust="0"/>
  </p:normalViewPr>
  <p:slideViewPr>
    <p:cSldViewPr snapToGrid="0">
      <p:cViewPr varScale="1">
        <p:scale>
          <a:sx n="70" d="100"/>
          <a:sy n="70" d="100"/>
        </p:scale>
        <p:origin x="101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12/27/2021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experience.sap.com/fiori-design-web/message-popover/" TargetMode="External"/><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hyperlink" Target="https://github.com/soyuztechnologies/UI5MicroExcel/blob/master/Day%208/Exercise_ToolBar%26MessageBox/webapp/controller/View2.controller.js" TargetMode="External"/><Relationship Id="rId4" Type="http://schemas.openxmlformats.org/officeDocument/2006/relationships/hyperlink" Target="https://github.com/soyuztechnologies/UI5MicroExcel/blob/master/Day%208/Exercise_ToolBar%26MessageBox/webapp/view/View2.view.x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hyperlink" Target="https://github.com/soyuztechnologies/UI5MicroExcel/blob/master/Day%208/Exercise_WorkListApp/webapp/view/View2.view.xml" TargetMode="External"/><Relationship Id="rId5" Type="http://schemas.openxmlformats.org/officeDocument/2006/relationships/hyperlink" Target="https://github.com/soyuztechnologies/UI5MicroExcel/blob/master/Day%208/Exercise_WorkListApp/webapp/controller/View1.controller.js" TargetMode="External"/><Relationship Id="rId4" Type="http://schemas.openxmlformats.org/officeDocument/2006/relationships/hyperlink" Target="https://github.com/soyuztechnologies/UI5MicroExcel/blob/master/Day%208/Exercise_WorkListApp/webapp/view/View1.view.x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1.tiff"/><Relationship Id="rId5" Type="http://schemas.openxmlformats.org/officeDocument/2006/relationships/image" Target="../media/image20.tiff"/><Relationship Id="rId10" Type="http://schemas.openxmlformats.org/officeDocument/2006/relationships/image" Target="../media/image2.png"/><Relationship Id="rId4" Type="http://schemas.openxmlformats.org/officeDocument/2006/relationships/image" Target="../media/image19.tiff"/><Relationship Id="rId9" Type="http://schemas.openxmlformats.org/officeDocument/2006/relationships/hyperlink" Target="https://anubhavtrainings.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4.jpg"/><Relationship Id="rId7" Type="http://schemas.openxmlformats.org/officeDocument/2006/relationships/image" Target="../media/image2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sapui5.hana.ondemand.com/#/entity/sap.m.Lis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oyuztechnologies/UI5MicroExcel/blob/master/Day%208/Exercise_BasicLists/webapp/view/View1.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oyuztechnologies/UI5MicroExcel/blob/master/Day%208/Exercise_ListBinding/webapp/view/View1.view.xml" TargetMode="External"/><Relationship Id="rId7"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MicroExcel/blob/master/Day%208/Exercise_ListBinding/webapp/util/formatter.js" TargetMode="External"/><Relationship Id="rId5" Type="http://schemas.openxmlformats.org/officeDocument/2006/relationships/hyperlink" Target="https://github.com/soyuztechnologies/UI5MicroExcel/blob/master/Day%208/Exercise_ListBinding/webapp/mockdata/fruits.json" TargetMode="External"/><Relationship Id="rId4" Type="http://schemas.openxmlformats.org/officeDocument/2006/relationships/hyperlink" Target="https://github.com/soyuztechnologies/UI5MicroExcel/blob/master/Day%208/Exercise_ListBinding/webapp/manifest.json"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oyuztechnologies/UI5MicroExcel/blob/master/Day%208/Exercise_Search/webapp/view/View1.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hyperlink" Target="https://github.com/soyuztechnologies/UI5MicroExcel/blob/master/Day%208/Exercise_Search/webapp/controller/View1.controller.j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993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9</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79663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Toolbar &amp; Message Box</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9" name="TextBox 8">
            <a:extLst>
              <a:ext uri="{FF2B5EF4-FFF2-40B4-BE49-F238E27FC236}">
                <a16:creationId xmlns:a16="http://schemas.microsoft.com/office/drawing/2014/main" id="{145F0A31-A6DF-471C-930E-4B72675441DF}"/>
              </a:ext>
            </a:extLst>
          </p:cNvPr>
          <p:cNvSpPr txBox="1"/>
          <p:nvPr/>
        </p:nvSpPr>
        <p:spPr>
          <a:xfrm>
            <a:off x="261764" y="779090"/>
            <a:ext cx="5920375" cy="5632311"/>
          </a:xfrm>
          <a:prstGeom prst="rect">
            <a:avLst/>
          </a:prstGeom>
          <a:noFill/>
        </p:spPr>
        <p:txBody>
          <a:bodyPr wrap="square" rtlCol="0">
            <a:spAutoFit/>
          </a:bodyPr>
          <a:lstStyle/>
          <a:p>
            <a:pPr algn="just"/>
            <a:r>
              <a:rPr lang="en-US" b="1" dirty="0"/>
              <a:t>Toolbar</a:t>
            </a:r>
            <a:r>
              <a:rPr lang="en-US" dirty="0"/>
              <a:t>:- </a:t>
            </a:r>
            <a:r>
              <a:rPr lang="en-US" b="0" i="0" dirty="0">
                <a:solidFill>
                  <a:srgbClr val="202124"/>
                </a:solidFill>
                <a:effectLst/>
              </a:rPr>
              <a:t>A toolbar is </a:t>
            </a:r>
            <a:r>
              <a:rPr lang="en-US" b="1" i="0" dirty="0">
                <a:solidFill>
                  <a:srgbClr val="202124"/>
                </a:solidFill>
                <a:effectLst/>
              </a:rPr>
              <a:t>a set of icons or buttons that are part of a software program's interface or an open window</a:t>
            </a:r>
            <a:r>
              <a:rPr lang="en-US" b="0" i="0" dirty="0">
                <a:solidFill>
                  <a:srgbClr val="202124"/>
                </a:solidFill>
                <a:effectLst/>
              </a:rPr>
              <a:t>.</a:t>
            </a:r>
          </a:p>
          <a:p>
            <a:pPr algn="just"/>
            <a:r>
              <a:rPr lang="en-US" dirty="0">
                <a:solidFill>
                  <a:srgbClr val="0A0A0A"/>
                </a:solidFill>
              </a:rPr>
              <a:t>T</a:t>
            </a:r>
            <a:r>
              <a:rPr lang="en-US" b="0" i="0" dirty="0">
                <a:solidFill>
                  <a:srgbClr val="0A0A0A"/>
                </a:solidFill>
                <a:effectLst/>
              </a:rPr>
              <a:t>oolbars have items such as Back and Forward buttons, a Home button, and an address field.</a:t>
            </a:r>
            <a:endParaRPr lang="en-US" dirty="0"/>
          </a:p>
          <a:p>
            <a:pPr algn="just"/>
            <a:endParaRPr lang="en-US" dirty="0"/>
          </a:p>
          <a:p>
            <a:pPr algn="just"/>
            <a:r>
              <a:rPr lang="en-US" b="1" dirty="0"/>
              <a:t>MessageBox:</a:t>
            </a:r>
            <a:r>
              <a:rPr lang="en-US" dirty="0"/>
              <a:t> - </a:t>
            </a:r>
            <a:r>
              <a:rPr lang="en-US" b="0" i="0" dirty="0">
                <a:solidFill>
                  <a:srgbClr val="333333"/>
                </a:solidFill>
                <a:effectLst/>
              </a:rPr>
              <a:t>The message box (sap.m.MessageBox) is a special dialog that allows you to display messages to the user. Compared to the </a:t>
            </a:r>
            <a:r>
              <a:rPr lang="en-US" b="0" i="0" u="sng" dirty="0">
                <a:solidFill>
                  <a:srgbClr val="427CAC"/>
                </a:solidFill>
                <a:effectLst/>
                <a:hlinkClick r:id="rId3"/>
              </a:rPr>
              <a:t>message popover</a:t>
            </a:r>
            <a:r>
              <a:rPr lang="en-US" b="0" i="0" dirty="0">
                <a:solidFill>
                  <a:srgbClr val="333333"/>
                </a:solidFill>
                <a:effectLst/>
              </a:rPr>
              <a:t> (sap.m.MessagePopover), you can use the message box to display messages that are not related to a field on the UI, such as technical errors.</a:t>
            </a:r>
            <a:endParaRPr lang="en-US" dirty="0"/>
          </a:p>
          <a:p>
            <a:pPr algn="just"/>
            <a:endParaRPr lang="en-US" dirty="0"/>
          </a:p>
          <a:p>
            <a:pPr algn="just"/>
            <a:endParaRPr lang="en-US" dirty="0"/>
          </a:p>
          <a:p>
            <a:pPr algn="just"/>
            <a:endParaRPr lang="en-US" dirty="0"/>
          </a:p>
          <a:p>
            <a:pPr algn="just"/>
            <a:r>
              <a:rPr lang="en-US" dirty="0"/>
              <a:t>In this exercise we will add a footer toolbar on the View2, in that toolbar we will also add to buttons and on click of that buttons we will open a MessageBox.</a:t>
            </a:r>
          </a:p>
          <a:p>
            <a:endParaRPr lang="en-US" dirty="0"/>
          </a:p>
          <a:p>
            <a:r>
              <a:rPr lang="en-US" dirty="0"/>
              <a:t>Exercise Code/Resource:</a:t>
            </a:r>
          </a:p>
          <a:p>
            <a:pPr marL="285750" indent="-285750">
              <a:buFontTx/>
              <a:buChar char="-"/>
            </a:pPr>
            <a:r>
              <a:rPr lang="en-US" dirty="0">
                <a:hlinkClick r:id="rId4"/>
              </a:rPr>
              <a:t>View2.view.xml</a:t>
            </a:r>
            <a:endParaRPr lang="en-US" dirty="0"/>
          </a:p>
          <a:p>
            <a:pPr marL="285750" indent="-285750">
              <a:buFontTx/>
              <a:buChar char="-"/>
            </a:pPr>
            <a:r>
              <a:rPr lang="en-US" dirty="0">
                <a:hlinkClick r:id="rId5"/>
              </a:rPr>
              <a:t>View2.controller.js</a:t>
            </a:r>
            <a:endParaRPr lang="en-US" dirty="0"/>
          </a:p>
        </p:txBody>
      </p:sp>
      <p:pic>
        <p:nvPicPr>
          <p:cNvPr id="5" name="Picture 4">
            <a:extLst>
              <a:ext uri="{FF2B5EF4-FFF2-40B4-BE49-F238E27FC236}">
                <a16:creationId xmlns:a16="http://schemas.microsoft.com/office/drawing/2014/main" id="{91645089-7BDD-4531-8BAC-B939CF2006BD}"/>
              </a:ext>
            </a:extLst>
          </p:cNvPr>
          <p:cNvPicPr>
            <a:picLocks noChangeAspect="1"/>
          </p:cNvPicPr>
          <p:nvPr/>
        </p:nvPicPr>
        <p:blipFill>
          <a:blip r:embed="rId6"/>
          <a:stretch>
            <a:fillRect/>
          </a:stretch>
        </p:blipFill>
        <p:spPr>
          <a:xfrm>
            <a:off x="6688232" y="2161274"/>
            <a:ext cx="5409145" cy="808910"/>
          </a:xfrm>
          <a:prstGeom prst="rect">
            <a:avLst/>
          </a:prstGeom>
        </p:spPr>
      </p:pic>
      <p:pic>
        <p:nvPicPr>
          <p:cNvPr id="10" name="Picture 9">
            <a:extLst>
              <a:ext uri="{FF2B5EF4-FFF2-40B4-BE49-F238E27FC236}">
                <a16:creationId xmlns:a16="http://schemas.microsoft.com/office/drawing/2014/main" id="{132BE1CA-377C-483D-B2DB-051C8C806CB2}"/>
              </a:ext>
            </a:extLst>
          </p:cNvPr>
          <p:cNvPicPr>
            <a:picLocks noChangeAspect="1"/>
          </p:cNvPicPr>
          <p:nvPr/>
        </p:nvPicPr>
        <p:blipFill>
          <a:blip r:embed="rId7"/>
          <a:stretch>
            <a:fillRect/>
          </a:stretch>
        </p:blipFill>
        <p:spPr>
          <a:xfrm>
            <a:off x="6842908" y="3813400"/>
            <a:ext cx="4614303" cy="1948417"/>
          </a:xfrm>
          <a:prstGeom prst="rect">
            <a:avLst/>
          </a:prstGeom>
        </p:spPr>
      </p:pic>
      <p:pic>
        <p:nvPicPr>
          <p:cNvPr id="12" name="Picture 11">
            <a:extLst>
              <a:ext uri="{FF2B5EF4-FFF2-40B4-BE49-F238E27FC236}">
                <a16:creationId xmlns:a16="http://schemas.microsoft.com/office/drawing/2014/main" id="{4FF16D10-529C-4F52-9483-0BA94524CCFC}"/>
              </a:ext>
            </a:extLst>
          </p:cNvPr>
          <p:cNvPicPr>
            <a:picLocks noChangeAspect="1"/>
          </p:cNvPicPr>
          <p:nvPr/>
        </p:nvPicPr>
        <p:blipFill>
          <a:blip r:embed="rId8"/>
          <a:stretch>
            <a:fillRect/>
          </a:stretch>
        </p:blipFill>
        <p:spPr>
          <a:xfrm>
            <a:off x="6482496" y="875100"/>
            <a:ext cx="5335129" cy="521175"/>
          </a:xfrm>
          <a:prstGeom prst="rect">
            <a:avLst/>
          </a:prstGeom>
        </p:spPr>
      </p:pic>
      <p:sp>
        <p:nvSpPr>
          <p:cNvPr id="13" name="TextBox 12">
            <a:extLst>
              <a:ext uri="{FF2B5EF4-FFF2-40B4-BE49-F238E27FC236}">
                <a16:creationId xmlns:a16="http://schemas.microsoft.com/office/drawing/2014/main" id="{63D26AAA-6C51-4540-AE87-D833F43E2ABD}"/>
              </a:ext>
            </a:extLst>
          </p:cNvPr>
          <p:cNvSpPr txBox="1"/>
          <p:nvPr/>
        </p:nvSpPr>
        <p:spPr>
          <a:xfrm>
            <a:off x="8010939" y="1544089"/>
            <a:ext cx="1938131" cy="369332"/>
          </a:xfrm>
          <a:prstGeom prst="rect">
            <a:avLst/>
          </a:prstGeom>
          <a:noFill/>
        </p:spPr>
        <p:txBody>
          <a:bodyPr wrap="square" rtlCol="0">
            <a:spAutoFit/>
          </a:bodyPr>
          <a:lstStyle/>
          <a:p>
            <a:r>
              <a:rPr lang="en-US" dirty="0"/>
              <a:t>Header Toolbar</a:t>
            </a:r>
          </a:p>
        </p:txBody>
      </p:sp>
      <p:sp>
        <p:nvSpPr>
          <p:cNvPr id="16" name="TextBox 15">
            <a:extLst>
              <a:ext uri="{FF2B5EF4-FFF2-40B4-BE49-F238E27FC236}">
                <a16:creationId xmlns:a16="http://schemas.microsoft.com/office/drawing/2014/main" id="{0373C72D-C820-41BD-B35B-496107861ECA}"/>
              </a:ext>
            </a:extLst>
          </p:cNvPr>
          <p:cNvSpPr txBox="1"/>
          <p:nvPr/>
        </p:nvSpPr>
        <p:spPr>
          <a:xfrm>
            <a:off x="8180993" y="3022460"/>
            <a:ext cx="1938131" cy="369332"/>
          </a:xfrm>
          <a:prstGeom prst="rect">
            <a:avLst/>
          </a:prstGeom>
          <a:noFill/>
        </p:spPr>
        <p:txBody>
          <a:bodyPr wrap="square" rtlCol="0">
            <a:spAutoFit/>
          </a:bodyPr>
          <a:lstStyle/>
          <a:p>
            <a:r>
              <a:rPr lang="en-US" dirty="0"/>
              <a:t>Footer Toolbar</a:t>
            </a:r>
          </a:p>
        </p:txBody>
      </p:sp>
      <p:sp>
        <p:nvSpPr>
          <p:cNvPr id="14" name="TextBox 13">
            <a:extLst>
              <a:ext uri="{FF2B5EF4-FFF2-40B4-BE49-F238E27FC236}">
                <a16:creationId xmlns:a16="http://schemas.microsoft.com/office/drawing/2014/main" id="{98CC2A7E-AC6B-46BE-BDC4-1CED4389CC3C}"/>
              </a:ext>
            </a:extLst>
          </p:cNvPr>
          <p:cNvSpPr txBox="1"/>
          <p:nvPr/>
        </p:nvSpPr>
        <p:spPr>
          <a:xfrm>
            <a:off x="8527775" y="5857403"/>
            <a:ext cx="1421296" cy="369332"/>
          </a:xfrm>
          <a:prstGeom prst="rect">
            <a:avLst/>
          </a:prstGeom>
          <a:noFill/>
        </p:spPr>
        <p:txBody>
          <a:bodyPr wrap="square" rtlCol="0">
            <a:spAutoFit/>
          </a:bodyPr>
          <a:lstStyle/>
          <a:p>
            <a:r>
              <a:rPr lang="en-US" dirty="0"/>
              <a:t>Message Box</a:t>
            </a:r>
          </a:p>
        </p:txBody>
      </p:sp>
    </p:spTree>
    <p:extLst>
      <p:ext uri="{BB962C8B-B14F-4D97-AF65-F5344CB8AC3E}">
        <p14:creationId xmlns:p14="http://schemas.microsoft.com/office/powerpoint/2010/main" val="1495956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3515E4-5C87-4520-8B13-D943D13A138A}"/>
              </a:ext>
            </a:extLst>
          </p:cNvPr>
          <p:cNvSpPr/>
          <p:nvPr/>
        </p:nvSpPr>
        <p:spPr>
          <a:xfrm>
            <a:off x="3230220" y="3607904"/>
            <a:ext cx="5834269" cy="256310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72706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Worklist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algn="just"/>
            <a:r>
              <a:rPr lang="en-US" b="0" i="0" dirty="0">
                <a:solidFill>
                  <a:srgbClr val="333333"/>
                </a:solidFill>
                <a:effectLst/>
              </a:rPr>
              <a:t>A worklist displays a collection of items a user needs to process. Working through the list usually involves reviewing details of the items and taking action. In most cases, the user has to either complete a work item or delegate it.</a:t>
            </a:r>
          </a:p>
          <a:p>
            <a:pPr algn="just"/>
            <a:endParaRPr lang="en-US" dirty="0">
              <a:solidFill>
                <a:srgbClr val="333333"/>
              </a:solidFill>
            </a:endParaRPr>
          </a:p>
          <a:p>
            <a:pPr algn="just"/>
            <a:r>
              <a:rPr lang="en-US" dirty="0">
                <a:solidFill>
                  <a:srgbClr val="333333"/>
                </a:solidFill>
              </a:rPr>
              <a:t>When to use:</a:t>
            </a:r>
          </a:p>
          <a:p>
            <a:pPr algn="l">
              <a:buFont typeface="Arial" panose="020B0604020202020204" pitchFamily="34" charset="0"/>
              <a:buChar char="•"/>
            </a:pPr>
            <a:r>
              <a:rPr lang="en-US" b="0" i="0" dirty="0">
                <a:solidFill>
                  <a:srgbClr val="333333"/>
                </a:solidFill>
                <a:effectLst/>
              </a:rPr>
              <a:t>Users have numerous work items and need to decide which ones to process first.</a:t>
            </a:r>
          </a:p>
          <a:p>
            <a:pPr algn="l">
              <a:buFont typeface="Arial" panose="020B0604020202020204" pitchFamily="34" charset="0"/>
              <a:buChar char="•"/>
            </a:pPr>
            <a:r>
              <a:rPr lang="en-US" b="0" i="0" dirty="0">
                <a:solidFill>
                  <a:srgbClr val="333333"/>
                </a:solidFill>
                <a:effectLst/>
              </a:rPr>
              <a:t>You want to give users a direct entry point for taking action on work items.</a:t>
            </a:r>
          </a:p>
          <a:p>
            <a:pPr algn="l">
              <a:buFont typeface="Arial" panose="020B0604020202020204" pitchFamily="34" charset="0"/>
              <a:buChar char="•"/>
            </a:pPr>
            <a:r>
              <a:rPr lang="en-US" b="0" i="0" dirty="0">
                <a:solidFill>
                  <a:srgbClr val="333333"/>
                </a:solidFill>
                <a:effectLst/>
              </a:rPr>
              <a:t>Users need to work with multiple views of the same content (for example, items that are “Open”, “In Process”, or “Completed”). You want to offer tabs for switching between views.</a:t>
            </a:r>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a:extLst>
              <a:ext uri="{FF2B5EF4-FFF2-40B4-BE49-F238E27FC236}">
                <a16:creationId xmlns:a16="http://schemas.microsoft.com/office/drawing/2014/main" id="{57847F56-04DE-4115-9EA4-48D572B584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5795" y="4071618"/>
            <a:ext cx="2406567" cy="16356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7F639DE-5D38-429E-9C29-3CF339870A57}"/>
              </a:ext>
            </a:extLst>
          </p:cNvPr>
          <p:cNvSpPr txBox="1"/>
          <p:nvPr/>
        </p:nvSpPr>
        <p:spPr>
          <a:xfrm>
            <a:off x="4111505" y="5707296"/>
            <a:ext cx="1066783" cy="369332"/>
          </a:xfrm>
          <a:prstGeom prst="rect">
            <a:avLst/>
          </a:prstGeom>
          <a:noFill/>
        </p:spPr>
        <p:txBody>
          <a:bodyPr wrap="square" rtlCol="0">
            <a:spAutoFit/>
          </a:bodyPr>
          <a:lstStyle/>
          <a:p>
            <a:r>
              <a:rPr lang="en-US" dirty="0"/>
              <a:t>List Page</a:t>
            </a:r>
          </a:p>
        </p:txBody>
      </p:sp>
      <p:sp>
        <p:nvSpPr>
          <p:cNvPr id="5" name="Rectangle 4">
            <a:extLst>
              <a:ext uri="{FF2B5EF4-FFF2-40B4-BE49-F238E27FC236}">
                <a16:creationId xmlns:a16="http://schemas.microsoft.com/office/drawing/2014/main" id="{FABB22E2-F0E2-43D7-8C14-A51F2D7963AE}"/>
              </a:ext>
            </a:extLst>
          </p:cNvPr>
          <p:cNvSpPr/>
          <p:nvPr/>
        </p:nvSpPr>
        <p:spPr>
          <a:xfrm>
            <a:off x="6788428" y="4071618"/>
            <a:ext cx="2087217" cy="163567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Detail View</a:t>
            </a:r>
          </a:p>
        </p:txBody>
      </p:sp>
      <p:sp>
        <p:nvSpPr>
          <p:cNvPr id="6" name="Arrow: Right 5">
            <a:extLst>
              <a:ext uri="{FF2B5EF4-FFF2-40B4-BE49-F238E27FC236}">
                <a16:creationId xmlns:a16="http://schemas.microsoft.com/office/drawing/2014/main" id="{5822F15F-4290-4A0D-959E-1F3CFD2E5E85}"/>
              </a:ext>
            </a:extLst>
          </p:cNvPr>
          <p:cNvSpPr/>
          <p:nvPr/>
        </p:nvSpPr>
        <p:spPr>
          <a:xfrm>
            <a:off x="5822362" y="4681331"/>
            <a:ext cx="966066" cy="258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3139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2B24D0-65CB-47FE-BF77-FC26BE4B6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9726" y="1844181"/>
            <a:ext cx="4470952" cy="438736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Now we will make over application a worklist application.</a:t>
            </a:r>
          </a:p>
          <a:p>
            <a:r>
              <a:rPr lang="en-US" dirty="0"/>
              <a:t>When we select a fruit in the list on the view1 the details of that fruit will be visible on the View2.</a:t>
            </a:r>
          </a:p>
          <a:p>
            <a:endParaRPr lang="en-US" dirty="0"/>
          </a:p>
          <a:p>
            <a:endParaRPr lang="en-US" dirty="0"/>
          </a:p>
          <a:p>
            <a:r>
              <a:rPr lang="en-US" dirty="0"/>
              <a:t>Exercise code/resources:</a:t>
            </a:r>
          </a:p>
          <a:p>
            <a:pPr marL="285750" indent="-285750">
              <a:buFontTx/>
              <a:buChar char="-"/>
            </a:pPr>
            <a:r>
              <a:rPr lang="en-US" dirty="0">
                <a:hlinkClick r:id="rId4"/>
              </a:rPr>
              <a:t>View1.view.xml</a:t>
            </a:r>
            <a:endParaRPr lang="en-US" dirty="0"/>
          </a:p>
          <a:p>
            <a:pPr marL="285750" indent="-285750">
              <a:buFontTx/>
              <a:buChar char="-"/>
            </a:pPr>
            <a:r>
              <a:rPr lang="en-US" dirty="0">
                <a:hlinkClick r:id="rId5"/>
              </a:rPr>
              <a:t>View1.controller.js</a:t>
            </a:r>
            <a:endParaRPr lang="en-US" dirty="0"/>
          </a:p>
          <a:p>
            <a:pPr marL="285750" indent="-285750">
              <a:buFontTx/>
              <a:buChar char="-"/>
            </a:pPr>
            <a:r>
              <a:rPr lang="en-US" dirty="0">
                <a:hlinkClick r:id="rId6"/>
              </a:rPr>
              <a:t>View2.view.xml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818070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9</a:t>
            </a:r>
          </a:p>
        </p:txBody>
      </p:sp>
    </p:spTree>
    <p:extLst>
      <p:ext uri="{BB962C8B-B14F-4D97-AF65-F5344CB8AC3E}">
        <p14:creationId xmlns:p14="http://schemas.microsoft.com/office/powerpoint/2010/main" val="3991243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9</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160894" cy="2862322"/>
          </a:xfrm>
          <a:prstGeom prst="rect">
            <a:avLst/>
          </a:prstGeom>
          <a:noFill/>
        </p:spPr>
        <p:txBody>
          <a:bodyPr wrap="square" rtlCol="0">
            <a:spAutoFit/>
          </a:bodyPr>
          <a:lstStyle/>
          <a:p>
            <a:pPr marL="285750" indent="-285750">
              <a:buFont typeface="Arial" panose="020B0604020202020204" pitchFamily="34" charset="0"/>
              <a:buChar char="•"/>
            </a:pPr>
            <a:r>
              <a:rPr lang="en-US" dirty="0"/>
              <a:t>Introduction to List Control in UI5</a:t>
            </a:r>
          </a:p>
          <a:p>
            <a:pPr marL="285750" indent="-285750">
              <a:buFont typeface="Arial" panose="020B0604020202020204" pitchFamily="34" charset="0"/>
              <a:buChar char="•"/>
            </a:pPr>
            <a:r>
              <a:rPr lang="en-US" dirty="0"/>
              <a:t>Types of List Control</a:t>
            </a:r>
          </a:p>
          <a:p>
            <a:pPr marL="285750" indent="-285750">
              <a:buFont typeface="Arial" panose="020B0604020202020204" pitchFamily="34" charset="0"/>
              <a:buChar char="•"/>
            </a:pPr>
            <a:r>
              <a:rPr lang="en-US" dirty="0"/>
              <a:t>Binding of List control</a:t>
            </a:r>
          </a:p>
          <a:p>
            <a:pPr marL="285750" indent="-285750">
              <a:buFont typeface="Arial" panose="020B0604020202020204" pitchFamily="34" charset="0"/>
              <a:buChar char="•"/>
            </a:pPr>
            <a:r>
              <a:rPr lang="en-US" dirty="0"/>
              <a:t>Understanding the List Modes</a:t>
            </a:r>
          </a:p>
          <a:p>
            <a:pPr marL="285750" indent="-285750">
              <a:buFont typeface="Arial" panose="020B0604020202020204" pitchFamily="34" charset="0"/>
              <a:buChar char="•"/>
            </a:pPr>
            <a:r>
              <a:rPr lang="en-US" dirty="0"/>
              <a:t>Understanding how to search data using Search Field</a:t>
            </a:r>
          </a:p>
          <a:p>
            <a:pPr marL="285750" indent="-285750">
              <a:buFont typeface="Arial" panose="020B0604020202020204" pitchFamily="34" charset="0"/>
              <a:buChar char="•"/>
            </a:pPr>
            <a:r>
              <a:rPr lang="en-US" dirty="0"/>
              <a:t>Introduction to the Data Filtering</a:t>
            </a:r>
          </a:p>
          <a:p>
            <a:pPr marL="285750" indent="-285750">
              <a:buFont typeface="Arial" panose="020B0604020202020204" pitchFamily="34" charset="0"/>
              <a:buChar char="•"/>
            </a:pPr>
            <a:r>
              <a:rPr lang="en-US" dirty="0"/>
              <a:t>Adding toolbar in the application.</a:t>
            </a:r>
          </a:p>
          <a:p>
            <a:pPr marL="285750" indent="-285750">
              <a:buFont typeface="Arial" panose="020B0604020202020204" pitchFamily="34" charset="0"/>
              <a:buChar char="•"/>
            </a:pPr>
            <a:r>
              <a:rPr lang="en-US" dirty="0"/>
              <a:t>Showing a Message Box.</a:t>
            </a:r>
          </a:p>
          <a:p>
            <a:pPr marL="285750" indent="-285750">
              <a:buFont typeface="Arial" panose="020B0604020202020204" pitchFamily="34" charset="0"/>
              <a:buChar char="•"/>
            </a:pPr>
            <a:r>
              <a:rPr lang="en-US" dirty="0"/>
              <a:t>Introduction to Worklist Fiori Application</a:t>
            </a: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List Control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198"/>
          </a:xfrm>
          <a:prstGeom prst="rect">
            <a:avLst/>
          </a:prstGeom>
          <a:noFill/>
        </p:spPr>
        <p:txBody>
          <a:bodyPr wrap="square" rtlCol="0">
            <a:spAutoFit/>
          </a:bodyPr>
          <a:lstStyle/>
          <a:p>
            <a:pPr algn="just">
              <a:lnSpc>
                <a:spcPct val="100000"/>
              </a:lnSpc>
            </a:pPr>
            <a:r>
              <a:rPr lang="en-US" sz="1800" b="0" i="0" dirty="0">
                <a:solidFill>
                  <a:srgbClr val="333333"/>
                </a:solidFill>
                <a:effectLst/>
                <a:latin typeface="Calibri (Body)"/>
              </a:rPr>
              <a:t>The list contains various list items. These items can be of various types depending on the use case and on the content they have. SAPUI5 already provides the most common list items in SAP Fiori in the form of controls, although custom list items can also be created if necessary.</a:t>
            </a:r>
          </a:p>
          <a:p>
            <a:pPr algn="just">
              <a:lnSpc>
                <a:spcPct val="100000"/>
              </a:lnSpc>
            </a:pPr>
            <a:r>
              <a:rPr lang="en-US" sz="1800" dirty="0">
                <a:solidFill>
                  <a:srgbClr val="333333"/>
                </a:solidFill>
                <a:latin typeface="Calibri (Body)"/>
              </a:rPr>
              <a:t>Reference: </a:t>
            </a:r>
            <a:r>
              <a:rPr lang="en-US" sz="1800" dirty="0">
                <a:solidFill>
                  <a:srgbClr val="333333"/>
                </a:solidFill>
                <a:latin typeface="Calibri (Body)"/>
                <a:hlinkClick r:id="rId3"/>
              </a:rPr>
              <a:t>https://sapui5.hana.ondemand.com/#/entity/sap.m.List</a:t>
            </a:r>
            <a:endParaRPr lang="en-US" sz="1800" dirty="0">
              <a:solidFill>
                <a:srgbClr val="333333"/>
              </a:solidFill>
              <a:latin typeface="Calibri (Body)"/>
            </a:endParaRPr>
          </a:p>
          <a:p>
            <a:pPr algn="just">
              <a:lnSpc>
                <a:spcPct val="100000"/>
              </a:lnSpc>
            </a:pPr>
            <a:endParaRPr lang="en-US" sz="1800" dirty="0">
              <a:solidFill>
                <a:schemeClr val="tx1">
                  <a:lumMod val="95000"/>
                  <a:lumOff val="5000"/>
                </a:schemeClr>
              </a:solidFill>
              <a:latin typeface="Calibri (Body)"/>
            </a:endParaRPr>
          </a:p>
          <a:p>
            <a:r>
              <a:rPr lang="en-US" sz="1799" dirty="0">
                <a:solidFill>
                  <a:prstClr val="black"/>
                </a:solidFill>
                <a:latin typeface="Calibri"/>
              </a:rPr>
              <a:t>A List control is a single column table with multiple </a:t>
            </a:r>
            <a:r>
              <a:rPr lang="en-US" sz="1799" b="1" dirty="0">
                <a:solidFill>
                  <a:prstClr val="black"/>
                </a:solidFill>
                <a:latin typeface="Calibri"/>
              </a:rPr>
              <a:t>items</a:t>
            </a:r>
            <a:r>
              <a:rPr lang="en-US" sz="1799" dirty="0">
                <a:solidFill>
                  <a:prstClr val="black"/>
                </a:solidFill>
                <a:latin typeface="Calibri"/>
              </a:rPr>
              <a:t> inside. We will have a list header and items as aggregation.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E4DC3371-1356-4EE6-B6DB-6DAF999653D1}"/>
              </a:ext>
            </a:extLst>
          </p:cNvPr>
          <p:cNvPicPr>
            <a:picLocks noChangeAspect="1"/>
          </p:cNvPicPr>
          <p:nvPr/>
        </p:nvPicPr>
        <p:blipFill>
          <a:blip r:embed="rId4"/>
          <a:stretch>
            <a:fillRect/>
          </a:stretch>
        </p:blipFill>
        <p:spPr>
          <a:xfrm>
            <a:off x="905215" y="2630703"/>
            <a:ext cx="9732967" cy="3448207"/>
          </a:xfrm>
          <a:prstGeom prst="rect">
            <a:avLst/>
          </a:prstGeom>
        </p:spPr>
      </p:pic>
    </p:spTree>
    <p:extLst>
      <p:ext uri="{BB962C8B-B14F-4D97-AF65-F5344CB8AC3E}">
        <p14:creationId xmlns:p14="http://schemas.microsoft.com/office/powerpoint/2010/main" val="1525603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 this Exercise we will add some commonly used list controls to the view. We will also see how to use the samples given in the UI5 SDK.</a:t>
            </a:r>
          </a:p>
          <a:p>
            <a:endParaRPr lang="en-US" dirty="0"/>
          </a:p>
          <a:p>
            <a:r>
              <a:rPr lang="en-US" dirty="0"/>
              <a:t>Exercise code/resource:-</a:t>
            </a:r>
          </a:p>
          <a:p>
            <a:pPr marL="285750" indent="-285750">
              <a:buFontTx/>
              <a:buChar char="-"/>
            </a:pPr>
            <a:r>
              <a:rPr lang="en-US" dirty="0">
                <a:hlinkClick r:id="rId3"/>
              </a:rPr>
              <a:t>View1.view.xml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descr="Colourful illustration of programmer working Free Vector">
            <a:extLst>
              <a:ext uri="{FF2B5EF4-FFF2-40B4-BE49-F238E27FC236}">
                <a16:creationId xmlns:a16="http://schemas.microsoft.com/office/drawing/2014/main" id="{CC7D83E9-BBD5-41EA-B276-73CAECF063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18" b="12213"/>
          <a:stretch/>
        </p:blipFill>
        <p:spPr bwMode="auto">
          <a:xfrm>
            <a:off x="6714468" y="1781711"/>
            <a:ext cx="5024559" cy="4450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50118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List Items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E24DC50-E16F-4F70-9D07-81FC2F598B19}"/>
              </a:ext>
            </a:extLst>
          </p:cNvPr>
          <p:cNvSpPr txBox="1"/>
          <p:nvPr/>
        </p:nvSpPr>
        <p:spPr>
          <a:xfrm>
            <a:off x="261764" y="779090"/>
            <a:ext cx="11161643" cy="2861681"/>
          </a:xfrm>
          <a:prstGeom prst="rect">
            <a:avLst/>
          </a:prstGeom>
          <a:noFill/>
        </p:spPr>
        <p:txBody>
          <a:bodyPr wrap="square" rtlCol="0">
            <a:spAutoFit/>
          </a:bodyPr>
          <a:lstStyle/>
          <a:p>
            <a:r>
              <a:rPr lang="en-US" dirty="0"/>
              <a:t>Now we will bind the list form some demo data. But before we start, we need some demo data in json file. The data is provided in exercise as fruits.json.</a:t>
            </a:r>
          </a:p>
          <a:p>
            <a:endParaRPr lang="en-US" dirty="0"/>
          </a:p>
          <a:p>
            <a:r>
              <a:rPr lang="en-US" dirty="0"/>
              <a:t>It contains 3 entity sets:</a:t>
            </a:r>
          </a:p>
          <a:p>
            <a:endParaRPr lang="en-US" dirty="0"/>
          </a:p>
          <a:p>
            <a:pPr defTabSz="914126"/>
            <a:r>
              <a:rPr lang="en-US" sz="1799" b="1" dirty="0">
                <a:solidFill>
                  <a:prstClr val="black"/>
                </a:solidFill>
                <a:latin typeface="Calibri"/>
              </a:rPr>
              <a:t>fruits</a:t>
            </a:r>
            <a:r>
              <a:rPr lang="en-US" sz="1799" dirty="0">
                <a:solidFill>
                  <a:prstClr val="black"/>
                </a:solidFill>
                <a:latin typeface="Calibri"/>
              </a:rPr>
              <a:t> – name, color, type (neutral, citrus, alkaline),price, currency, unit, availability (available, discontinued, out of stock), season, photo (url from google) - 20</a:t>
            </a:r>
          </a:p>
          <a:p>
            <a:pPr defTabSz="914126"/>
            <a:r>
              <a:rPr lang="en-US" sz="1799" b="1" dirty="0">
                <a:solidFill>
                  <a:prstClr val="black"/>
                </a:solidFill>
                <a:latin typeface="Calibri"/>
              </a:rPr>
              <a:t>cities – </a:t>
            </a:r>
            <a:r>
              <a:rPr lang="en-US" sz="1799" dirty="0">
                <a:solidFill>
                  <a:prstClr val="black"/>
                </a:solidFill>
                <a:latin typeface="Calibri"/>
              </a:rPr>
              <a:t>name, state, famousFor, population, lat, lng -10</a:t>
            </a:r>
          </a:p>
          <a:p>
            <a:pPr defTabSz="914126"/>
            <a:r>
              <a:rPr lang="en-US" sz="1799" b="1" dirty="0">
                <a:solidFill>
                  <a:prstClr val="black"/>
                </a:solidFill>
                <a:latin typeface="Calibri"/>
              </a:rPr>
              <a:t>supplier – </a:t>
            </a:r>
            <a:r>
              <a:rPr lang="en-US" sz="1799" dirty="0">
                <a:solidFill>
                  <a:prstClr val="black"/>
                </a:solidFill>
                <a:latin typeface="Calibri"/>
              </a:rPr>
              <a:t>name, contactPerson, contactNo, sinceWhen, city, speciality :[“name of fruits”] -10</a:t>
            </a:r>
          </a:p>
          <a:p>
            <a:pPr defTabSz="914126"/>
            <a:endParaRPr lang="en-US" sz="1799" b="1" dirty="0">
              <a:solidFill>
                <a:prstClr val="black"/>
              </a:solidFill>
              <a:latin typeface="Calibri"/>
            </a:endParaRPr>
          </a:p>
        </p:txBody>
      </p:sp>
      <p:pic>
        <p:nvPicPr>
          <p:cNvPr id="3" name="Picture 2">
            <a:extLst>
              <a:ext uri="{FF2B5EF4-FFF2-40B4-BE49-F238E27FC236}">
                <a16:creationId xmlns:a16="http://schemas.microsoft.com/office/drawing/2014/main" id="{C8B94851-AE58-4148-B08F-21B0EB824A23}"/>
              </a:ext>
            </a:extLst>
          </p:cNvPr>
          <p:cNvPicPr>
            <a:picLocks noChangeAspect="1"/>
          </p:cNvPicPr>
          <p:nvPr/>
        </p:nvPicPr>
        <p:blipFill>
          <a:blip r:embed="rId3"/>
          <a:stretch>
            <a:fillRect/>
          </a:stretch>
        </p:blipFill>
        <p:spPr>
          <a:xfrm>
            <a:off x="2898922" y="3429000"/>
            <a:ext cx="4448269" cy="3128726"/>
          </a:xfrm>
          <a:prstGeom prst="rect">
            <a:avLst/>
          </a:prstGeom>
        </p:spPr>
      </p:pic>
    </p:spTree>
    <p:extLst>
      <p:ext uri="{BB962C8B-B14F-4D97-AF65-F5344CB8AC3E}">
        <p14:creationId xmlns:p14="http://schemas.microsoft.com/office/powerpoint/2010/main" val="2294320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tx1">
                    <a:lumMod val="95000"/>
                    <a:lumOff val="5000"/>
                  </a:schemeClr>
                </a:solidFill>
                <a:latin typeface="Cooper Black" panose="0208090404030B020404" pitchFamily="18" charset="0"/>
              </a:rPr>
              <a:t>Model </a:t>
            </a:r>
            <a:r>
              <a:rPr lang="en-US" sz="3600" i="0" dirty="0">
                <a:solidFill>
                  <a:schemeClr val="tx1">
                    <a:lumMod val="95000"/>
                    <a:lumOff val="5000"/>
                  </a:schemeClr>
                </a:solidFill>
                <a:effectLst/>
                <a:latin typeface="Cooper Black" panose="0208090404030B020404" pitchFamily="18" charset="0"/>
              </a:rPr>
              <a:t>Instantiation</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sz="1800" b="0" i="0" dirty="0">
                <a:solidFill>
                  <a:schemeClr val="tx1">
                    <a:lumMod val="95000"/>
                    <a:lumOff val="5000"/>
                  </a:schemeClr>
                </a:solidFill>
                <a:effectLst/>
                <a:latin typeface="Calibri (Body)"/>
              </a:rPr>
              <a:t>The app configures several data models that are used throughout the app to update the views or to store additional configuration options.</a:t>
            </a:r>
          </a:p>
          <a:p>
            <a:pPr algn="just"/>
            <a:r>
              <a:rPr lang="en-US" sz="1800" b="0" i="0" dirty="0">
                <a:solidFill>
                  <a:schemeClr val="tx1">
                    <a:lumMod val="95000"/>
                    <a:lumOff val="5000"/>
                  </a:schemeClr>
                </a:solidFill>
                <a:effectLst/>
                <a:latin typeface="Calibri (Body)"/>
              </a:rPr>
              <a:t>The service model and the resource bundle are instantiated automatically by the app’s component during startup and described in the first section. The local view models and helper models such as the device model are set up as JSON models and described in the second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08FBB71D-5C4B-44E0-868A-A77AB4BC6649}"/>
              </a:ext>
            </a:extLst>
          </p:cNvPr>
          <p:cNvSpPr txBox="1"/>
          <p:nvPr/>
        </p:nvSpPr>
        <p:spPr>
          <a:xfrm>
            <a:off x="261765" y="2525820"/>
            <a:ext cx="6506784" cy="2862322"/>
          </a:xfrm>
          <a:prstGeom prst="rect">
            <a:avLst/>
          </a:prstGeom>
          <a:noFill/>
        </p:spPr>
        <p:txBody>
          <a:bodyPr wrap="square" rtlCol="0">
            <a:spAutoFit/>
          </a:bodyPr>
          <a:lstStyle/>
          <a:p>
            <a:pPr marL="0" indent="0" algn="l">
              <a:buNone/>
            </a:pPr>
            <a:r>
              <a:rPr lang="en-US" sz="1800" b="1" i="0" dirty="0">
                <a:solidFill>
                  <a:schemeClr val="tx1">
                    <a:lumMod val="95000"/>
                    <a:lumOff val="5000"/>
                  </a:schemeClr>
                </a:solidFill>
                <a:effectLst/>
                <a:latin typeface="Calibri (Body)"/>
              </a:rPr>
              <a:t>Automatic Model Instantiation</a:t>
            </a:r>
          </a:p>
          <a:p>
            <a:pPr algn="just"/>
            <a:r>
              <a:rPr lang="en-US" sz="1800" b="0" i="0" dirty="0">
                <a:solidFill>
                  <a:schemeClr val="tx1">
                    <a:lumMod val="95000"/>
                    <a:lumOff val="5000"/>
                  </a:schemeClr>
                </a:solidFill>
                <a:effectLst/>
                <a:latin typeface="Calibri (Body)"/>
              </a:rPr>
              <a:t>The templates instantiate the service and resource model automatically using the following configuration entries in the descriptor. When the component of the app is initialized, these models will be made available under the configured name throughout the app.</a:t>
            </a:r>
          </a:p>
          <a:p>
            <a:pPr algn="just"/>
            <a:r>
              <a:rPr lang="en-US" sz="1800" b="0" i="0" dirty="0">
                <a:solidFill>
                  <a:schemeClr val="tx1">
                    <a:lumMod val="95000"/>
                    <a:lumOff val="5000"/>
                  </a:schemeClr>
                </a:solidFill>
                <a:effectLst/>
                <a:latin typeface="Calibri (Body)"/>
              </a:rPr>
              <a:t>An external service is defined in the dataSources section of the sap.app namespace. In the example shown below, we configure an OData with protocol version 2.0 and the alias "mainService" in the manifest.json file:</a:t>
            </a:r>
          </a:p>
        </p:txBody>
      </p:sp>
      <p:pic>
        <p:nvPicPr>
          <p:cNvPr id="5" name="Picture 4">
            <a:extLst>
              <a:ext uri="{FF2B5EF4-FFF2-40B4-BE49-F238E27FC236}">
                <a16:creationId xmlns:a16="http://schemas.microsoft.com/office/drawing/2014/main" id="{A2702084-5560-429A-97A5-6C8C2CBF8BEC}"/>
              </a:ext>
            </a:extLst>
          </p:cNvPr>
          <p:cNvPicPr>
            <a:picLocks noChangeAspect="1"/>
          </p:cNvPicPr>
          <p:nvPr/>
        </p:nvPicPr>
        <p:blipFill>
          <a:blip r:embed="rId3"/>
          <a:stretch>
            <a:fillRect/>
          </a:stretch>
        </p:blipFill>
        <p:spPr>
          <a:xfrm>
            <a:off x="6768549" y="2893893"/>
            <a:ext cx="5161686" cy="2521193"/>
          </a:xfrm>
          <a:prstGeom prst="rect">
            <a:avLst/>
          </a:prstGeom>
        </p:spPr>
      </p:pic>
    </p:spTree>
    <p:extLst>
      <p:ext uri="{BB962C8B-B14F-4D97-AF65-F5344CB8AC3E}">
        <p14:creationId xmlns:p14="http://schemas.microsoft.com/office/powerpoint/2010/main" val="3306767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List Modes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lgn="just" defTabSz="685800">
              <a:buFont typeface="Arial" panose="020B0604020202020204" pitchFamily="34" charset="0"/>
              <a:buChar char="•"/>
            </a:pPr>
            <a:r>
              <a:rPr lang="en-US" b="0" i="0" dirty="0">
                <a:solidFill>
                  <a:srgbClr val="202124"/>
                </a:solidFill>
                <a:effectLst/>
                <a:latin typeface="Calibri (Body)"/>
              </a:rPr>
              <a:t>The mode property </a:t>
            </a:r>
            <a:r>
              <a:rPr lang="en-US" b="1" i="0" dirty="0">
                <a:solidFill>
                  <a:srgbClr val="202124"/>
                </a:solidFill>
                <a:effectLst/>
                <a:latin typeface="Calibri (Body)"/>
              </a:rPr>
              <a:t>defines the appearance of the left area of a list item</a:t>
            </a:r>
            <a:r>
              <a:rPr lang="en-US" b="0" i="0" dirty="0">
                <a:solidFill>
                  <a:srgbClr val="202124"/>
                </a:solidFill>
                <a:effectLst/>
                <a:latin typeface="Calibri (Body)"/>
              </a:rPr>
              <a:t>.</a:t>
            </a:r>
            <a:endParaRPr lang="en-US" dirty="0">
              <a:solidFill>
                <a:prstClr val="black"/>
              </a:solidFill>
              <a:latin typeface="Calibri (Body)"/>
            </a:endParaRPr>
          </a:p>
          <a:p>
            <a:pPr marL="285750" indent="-285750" algn="just" defTabSz="685800">
              <a:buFont typeface="Arial" panose="020B0604020202020204" pitchFamily="34" charset="0"/>
              <a:buChar char="•"/>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Lists have properties and events and they contain list items that inherit from </a:t>
            </a:r>
            <a:r>
              <a:rPr kumimoji="0" lang="en-US" altLang="en-US" b="0" i="0" u="none" strike="noStrike" cap="none" normalizeH="0" baseline="0" dirty="0">
                <a:ln>
                  <a:noFill/>
                </a:ln>
                <a:solidFill>
                  <a:srgbClr val="333333"/>
                </a:solidFill>
                <a:effectLst/>
                <a:latin typeface="Calibri (Body)"/>
                <a:cs typeface="Courier New" panose="02070309020205020404" pitchFamily="49" charset="0"/>
              </a:rPr>
              <a:t>sap.m.ListItemBase</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which provides navigation, selection and event features.</a:t>
            </a:r>
            <a:r>
              <a:rPr kumimoji="0" lang="en-US" altLang="en-US" b="0" i="0" u="none" strike="noStrike" cap="none" normalizeH="0" baseline="0" dirty="0">
                <a:ln>
                  <a:noFill/>
                </a:ln>
                <a:solidFill>
                  <a:schemeClr val="tx1"/>
                </a:solidFill>
                <a:effectLst/>
                <a:latin typeface="Calibri (Body)"/>
              </a:rPr>
              <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53" name="TextBox 52">
            <a:extLst>
              <a:ext uri="{FF2B5EF4-FFF2-40B4-BE49-F238E27FC236}">
                <a16:creationId xmlns:a16="http://schemas.microsoft.com/office/drawing/2014/main" id="{9E41DDE8-82E0-4ADD-A855-AE0AE2B39B6F}"/>
              </a:ext>
            </a:extLst>
          </p:cNvPr>
          <p:cNvSpPr txBox="1"/>
          <p:nvPr/>
        </p:nvSpPr>
        <p:spPr>
          <a:xfrm>
            <a:off x="8657168" y="5386917"/>
            <a:ext cx="2421606" cy="572368"/>
          </a:xfrm>
          <a:prstGeom prst="rect">
            <a:avLst/>
          </a:prstGeom>
          <a:noFill/>
        </p:spPr>
        <p:txBody>
          <a:bodyPr wrap="square" rtlCol="0" anchor="ctr">
            <a:noAutofit/>
          </a:bodyPr>
          <a:lstStyle/>
          <a:p>
            <a:pPr algn="just"/>
            <a:r>
              <a:rPr lang="en-US" sz="1400" dirty="0">
                <a:solidFill>
                  <a:srgbClr val="44546A">
                    <a:lumMod val="50000"/>
                  </a:srgbClr>
                </a:solidFill>
                <a:latin typeface="Calibri (Body)"/>
              </a:rPr>
              <a:t>Selected item is highlighted but no selection control is visible (only one list item can be selected).</a:t>
            </a:r>
            <a:endParaRPr lang="en-US" sz="1400" dirty="0">
              <a:solidFill>
                <a:srgbClr val="44546A">
                  <a:lumMod val="50000"/>
                </a:srgbClr>
              </a:solidFill>
              <a:latin typeface="Calibri (Body)"/>
              <a:ea typeface="Segoe UI" panose="020B0502040204020203" pitchFamily="34" charset="0"/>
              <a:cs typeface="Segoe UI" panose="020B0502040204020203" pitchFamily="34" charset="0"/>
            </a:endParaRPr>
          </a:p>
        </p:txBody>
      </p:sp>
      <p:sp>
        <p:nvSpPr>
          <p:cNvPr id="54" name="TextBox 53">
            <a:extLst>
              <a:ext uri="{FF2B5EF4-FFF2-40B4-BE49-F238E27FC236}">
                <a16:creationId xmlns:a16="http://schemas.microsoft.com/office/drawing/2014/main" id="{D21F00B9-3AA6-4A04-83E6-8667F9133C5B}"/>
              </a:ext>
            </a:extLst>
          </p:cNvPr>
          <p:cNvSpPr txBox="1"/>
          <p:nvPr/>
        </p:nvSpPr>
        <p:spPr>
          <a:xfrm>
            <a:off x="8658662" y="4947968"/>
            <a:ext cx="2221774"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SingleSelectMaster</a:t>
            </a:r>
          </a:p>
        </p:txBody>
      </p:sp>
      <p:sp>
        <p:nvSpPr>
          <p:cNvPr id="55" name="TextBox 54">
            <a:extLst>
              <a:ext uri="{FF2B5EF4-FFF2-40B4-BE49-F238E27FC236}">
                <a16:creationId xmlns:a16="http://schemas.microsoft.com/office/drawing/2014/main" id="{9289A93A-82E9-419E-8E7F-B5D825B7C81A}"/>
              </a:ext>
            </a:extLst>
          </p:cNvPr>
          <p:cNvSpPr txBox="1"/>
          <p:nvPr/>
        </p:nvSpPr>
        <p:spPr>
          <a:xfrm flipH="1">
            <a:off x="7846451" y="5025218"/>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06</a:t>
            </a:r>
          </a:p>
        </p:txBody>
      </p:sp>
      <p:grpSp>
        <p:nvGrpSpPr>
          <p:cNvPr id="56" name="Shape 06">
            <a:extLst>
              <a:ext uri="{FF2B5EF4-FFF2-40B4-BE49-F238E27FC236}">
                <a16:creationId xmlns:a16="http://schemas.microsoft.com/office/drawing/2014/main" id="{28328A56-4740-4169-B37B-1B17A1792477}"/>
              </a:ext>
            </a:extLst>
          </p:cNvPr>
          <p:cNvGrpSpPr/>
          <p:nvPr/>
        </p:nvGrpSpPr>
        <p:grpSpPr>
          <a:xfrm>
            <a:off x="3972902" y="2072218"/>
            <a:ext cx="3723690" cy="3723690"/>
            <a:chOff x="4185336" y="1554984"/>
            <a:chExt cx="3723690" cy="3723690"/>
          </a:xfrm>
        </p:grpSpPr>
        <p:sp>
          <p:nvSpPr>
            <p:cNvPr id="57" name="Shape 06">
              <a:extLst>
                <a:ext uri="{FF2B5EF4-FFF2-40B4-BE49-F238E27FC236}">
                  <a16:creationId xmlns:a16="http://schemas.microsoft.com/office/drawing/2014/main" id="{A5F2C944-593B-4496-97A5-3C3835DA3D31}"/>
                </a:ext>
              </a:extLst>
            </p:cNvPr>
            <p:cNvSpPr/>
            <p:nvPr/>
          </p:nvSpPr>
          <p:spPr>
            <a:xfrm rot="2548300" flipH="1">
              <a:off x="4185336" y="1554984"/>
              <a:ext cx="3723690" cy="3723690"/>
            </a:xfrm>
            <a:prstGeom prst="blockArc">
              <a:avLst>
                <a:gd name="adj1" fmla="val 9976222"/>
                <a:gd name="adj2" fmla="val 12204387"/>
                <a:gd name="adj3" fmla="val 15945"/>
              </a:avLst>
            </a:prstGeom>
            <a:solidFill>
              <a:srgbClr val="A5A5A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44C07974-DC17-486E-93D4-59E58A162C23}"/>
                </a:ext>
              </a:extLst>
            </p:cNvPr>
            <p:cNvSpPr txBox="1"/>
            <p:nvPr/>
          </p:nvSpPr>
          <p:spPr>
            <a:xfrm flipH="1">
              <a:off x="7058864" y="4188093"/>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06</a:t>
              </a:r>
            </a:p>
          </p:txBody>
        </p:sp>
      </p:grpSp>
      <p:sp>
        <p:nvSpPr>
          <p:cNvPr id="59" name="TextBox 58">
            <a:extLst>
              <a:ext uri="{FF2B5EF4-FFF2-40B4-BE49-F238E27FC236}">
                <a16:creationId xmlns:a16="http://schemas.microsoft.com/office/drawing/2014/main" id="{59F287AB-789D-4649-88FA-5059BF4E4777}"/>
              </a:ext>
            </a:extLst>
          </p:cNvPr>
          <p:cNvSpPr txBox="1"/>
          <p:nvPr/>
        </p:nvSpPr>
        <p:spPr>
          <a:xfrm flipH="1">
            <a:off x="7839319" y="3530775"/>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05</a:t>
            </a:r>
          </a:p>
        </p:txBody>
      </p:sp>
      <p:sp>
        <p:nvSpPr>
          <p:cNvPr id="60" name="TextBox 59">
            <a:extLst>
              <a:ext uri="{FF2B5EF4-FFF2-40B4-BE49-F238E27FC236}">
                <a16:creationId xmlns:a16="http://schemas.microsoft.com/office/drawing/2014/main" id="{1A5BA41B-0639-49ED-92C2-363E63B97179}"/>
              </a:ext>
            </a:extLst>
          </p:cNvPr>
          <p:cNvSpPr txBox="1"/>
          <p:nvPr/>
        </p:nvSpPr>
        <p:spPr>
          <a:xfrm>
            <a:off x="8659006" y="3874641"/>
            <a:ext cx="1940237" cy="572368"/>
          </a:xfrm>
          <a:prstGeom prst="rect">
            <a:avLst/>
          </a:prstGeom>
          <a:noFill/>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Left-positioned single selection mode (only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61" name="TextBox 60">
            <a:extLst>
              <a:ext uri="{FF2B5EF4-FFF2-40B4-BE49-F238E27FC236}">
                <a16:creationId xmlns:a16="http://schemas.microsoft.com/office/drawing/2014/main" id="{9EDC1FAC-AA37-4F34-8BB6-1B2C734BF4F3}"/>
              </a:ext>
            </a:extLst>
          </p:cNvPr>
          <p:cNvSpPr txBox="1"/>
          <p:nvPr/>
        </p:nvSpPr>
        <p:spPr>
          <a:xfrm>
            <a:off x="8658662" y="3463127"/>
            <a:ext cx="1936658"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SingleSelectLeft</a:t>
            </a:r>
          </a:p>
        </p:txBody>
      </p:sp>
      <p:grpSp>
        <p:nvGrpSpPr>
          <p:cNvPr id="62" name="Shape 05">
            <a:extLst>
              <a:ext uri="{FF2B5EF4-FFF2-40B4-BE49-F238E27FC236}">
                <a16:creationId xmlns:a16="http://schemas.microsoft.com/office/drawing/2014/main" id="{0206120A-8446-487A-A2E4-43CA33C47411}"/>
              </a:ext>
            </a:extLst>
          </p:cNvPr>
          <p:cNvGrpSpPr/>
          <p:nvPr/>
        </p:nvGrpSpPr>
        <p:grpSpPr>
          <a:xfrm flipH="1">
            <a:off x="3972901" y="2072217"/>
            <a:ext cx="3743587" cy="3723690"/>
            <a:chOff x="4617293" y="1548187"/>
            <a:chExt cx="3743587" cy="3723690"/>
          </a:xfrm>
        </p:grpSpPr>
        <p:sp>
          <p:nvSpPr>
            <p:cNvPr id="63" name="Shape">
              <a:extLst>
                <a:ext uri="{FF2B5EF4-FFF2-40B4-BE49-F238E27FC236}">
                  <a16:creationId xmlns:a16="http://schemas.microsoft.com/office/drawing/2014/main" id="{C573C5C6-6492-4098-A1DF-F4D1D619A1E1}"/>
                </a:ext>
              </a:extLst>
            </p:cNvPr>
            <p:cNvSpPr/>
            <p:nvPr/>
          </p:nvSpPr>
          <p:spPr>
            <a:xfrm rot="21278277">
              <a:off x="4637190" y="1548187"/>
              <a:ext cx="3723690" cy="3723690"/>
            </a:xfrm>
            <a:prstGeom prst="blockArc">
              <a:avLst>
                <a:gd name="adj1" fmla="val 9976222"/>
                <a:gd name="adj2" fmla="val 12198060"/>
                <a:gd name="adj3" fmla="val 15679"/>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DFBF0349-BBB9-476E-AF48-8A9D7E1844FA}"/>
                </a:ext>
              </a:extLst>
            </p:cNvPr>
            <p:cNvSpPr txBox="1"/>
            <p:nvPr/>
          </p:nvSpPr>
          <p:spPr>
            <a:xfrm>
              <a:off x="4617293" y="3249574"/>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05</a:t>
              </a:r>
            </a:p>
          </p:txBody>
        </p:sp>
      </p:grpSp>
      <p:sp>
        <p:nvSpPr>
          <p:cNvPr id="65" name="TextBox 64">
            <a:extLst>
              <a:ext uri="{FF2B5EF4-FFF2-40B4-BE49-F238E27FC236}">
                <a16:creationId xmlns:a16="http://schemas.microsoft.com/office/drawing/2014/main" id="{C2FFD4F2-8C9C-4375-94D3-8C52C7EFE669}"/>
              </a:ext>
            </a:extLst>
          </p:cNvPr>
          <p:cNvSpPr txBox="1"/>
          <p:nvPr/>
        </p:nvSpPr>
        <p:spPr>
          <a:xfrm flipH="1">
            <a:off x="7756604" y="2064284"/>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04</a:t>
            </a:r>
          </a:p>
        </p:txBody>
      </p:sp>
      <p:sp>
        <p:nvSpPr>
          <p:cNvPr id="66" name="TextBox 65">
            <a:extLst>
              <a:ext uri="{FF2B5EF4-FFF2-40B4-BE49-F238E27FC236}">
                <a16:creationId xmlns:a16="http://schemas.microsoft.com/office/drawing/2014/main" id="{55B87D24-1F50-4276-BA97-76922DF1500A}"/>
              </a:ext>
            </a:extLst>
          </p:cNvPr>
          <p:cNvSpPr txBox="1"/>
          <p:nvPr/>
        </p:nvSpPr>
        <p:spPr>
          <a:xfrm>
            <a:off x="8592179" y="2417122"/>
            <a:ext cx="1940237" cy="572368"/>
          </a:xfrm>
          <a:prstGeom prst="rect">
            <a:avLst/>
          </a:prstGeom>
          <a:noFill/>
        </p:spPr>
        <p:txBody>
          <a:bodyPr wrap="square" rtlCol="0" anchor="ctr">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Right-positioned single selection mode (only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67" name="TextBox 66">
            <a:extLst>
              <a:ext uri="{FF2B5EF4-FFF2-40B4-BE49-F238E27FC236}">
                <a16:creationId xmlns:a16="http://schemas.microsoft.com/office/drawing/2014/main" id="{EE9E4732-CDDB-45E0-95EF-93EFF38F25CA}"/>
              </a:ext>
            </a:extLst>
          </p:cNvPr>
          <p:cNvSpPr txBox="1"/>
          <p:nvPr/>
        </p:nvSpPr>
        <p:spPr>
          <a:xfrm>
            <a:off x="8601824" y="1896182"/>
            <a:ext cx="1944740"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a:t>
            </a:r>
          </a:p>
        </p:txBody>
      </p:sp>
      <p:grpSp>
        <p:nvGrpSpPr>
          <p:cNvPr id="68" name="Shape 04">
            <a:extLst>
              <a:ext uri="{FF2B5EF4-FFF2-40B4-BE49-F238E27FC236}">
                <a16:creationId xmlns:a16="http://schemas.microsoft.com/office/drawing/2014/main" id="{454A7E71-4CCC-4F62-A052-04508005A764}"/>
              </a:ext>
            </a:extLst>
          </p:cNvPr>
          <p:cNvGrpSpPr/>
          <p:nvPr/>
        </p:nvGrpSpPr>
        <p:grpSpPr>
          <a:xfrm flipH="1">
            <a:off x="3973208" y="2075316"/>
            <a:ext cx="3723690" cy="3723690"/>
            <a:chOff x="4636883" y="1551286"/>
            <a:chExt cx="3723690" cy="3723690"/>
          </a:xfrm>
        </p:grpSpPr>
        <p:sp>
          <p:nvSpPr>
            <p:cNvPr id="69" name="Shape">
              <a:extLst>
                <a:ext uri="{FF2B5EF4-FFF2-40B4-BE49-F238E27FC236}">
                  <a16:creationId xmlns:a16="http://schemas.microsoft.com/office/drawing/2014/main" id="{DBCF744F-4CDB-4A1A-AA25-AEAA94C62E85}"/>
                </a:ext>
              </a:extLst>
            </p:cNvPr>
            <p:cNvSpPr/>
            <p:nvPr/>
          </p:nvSpPr>
          <p:spPr>
            <a:xfrm rot="339551">
              <a:off x="4636883" y="1551286"/>
              <a:ext cx="3723690" cy="3723690"/>
            </a:xfrm>
            <a:prstGeom prst="blockArc">
              <a:avLst>
                <a:gd name="adj1" fmla="val 11536924"/>
                <a:gd name="adj2" fmla="val 13798962"/>
                <a:gd name="adj3" fmla="val 15725"/>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0" name="TextBox 69">
              <a:extLst>
                <a:ext uri="{FF2B5EF4-FFF2-40B4-BE49-F238E27FC236}">
                  <a16:creationId xmlns:a16="http://schemas.microsoft.com/office/drawing/2014/main" id="{1AF3DE10-F6D0-4314-BC23-BAD04280FF8F}"/>
                </a:ext>
              </a:extLst>
            </p:cNvPr>
            <p:cNvSpPr txBox="1"/>
            <p:nvPr/>
          </p:nvSpPr>
          <p:spPr>
            <a:xfrm>
              <a:off x="4935871" y="2289284"/>
              <a:ext cx="636855"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04</a:t>
              </a:r>
            </a:p>
          </p:txBody>
        </p:sp>
      </p:grpSp>
      <p:sp>
        <p:nvSpPr>
          <p:cNvPr id="71" name="TextBox 70">
            <a:extLst>
              <a:ext uri="{FF2B5EF4-FFF2-40B4-BE49-F238E27FC236}">
                <a16:creationId xmlns:a16="http://schemas.microsoft.com/office/drawing/2014/main" id="{99C8B565-7280-4E81-A5C2-D2CDBE0C1394}"/>
              </a:ext>
            </a:extLst>
          </p:cNvPr>
          <p:cNvSpPr txBox="1"/>
          <p:nvPr/>
        </p:nvSpPr>
        <p:spPr>
          <a:xfrm>
            <a:off x="3160919" y="5025218"/>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03</a:t>
            </a:r>
          </a:p>
        </p:txBody>
      </p:sp>
      <p:sp>
        <p:nvSpPr>
          <p:cNvPr id="72" name="TextBox 71">
            <a:extLst>
              <a:ext uri="{FF2B5EF4-FFF2-40B4-BE49-F238E27FC236}">
                <a16:creationId xmlns:a16="http://schemas.microsoft.com/office/drawing/2014/main" id="{61B41D1C-05C9-4BBA-A5F5-072398ECF4B4}"/>
              </a:ext>
            </a:extLst>
          </p:cNvPr>
          <p:cNvSpPr txBox="1"/>
          <p:nvPr/>
        </p:nvSpPr>
        <p:spPr>
          <a:xfrm>
            <a:off x="1240495" y="5285113"/>
            <a:ext cx="1930376" cy="572368"/>
          </a:xfrm>
          <a:prstGeom prst="rect">
            <a:avLst/>
          </a:prstGeom>
          <a:noFill/>
        </p:spPr>
        <p:txBody>
          <a:bodyPr wrap="square" rtlCol="0" anchor="ctr">
            <a:norm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no selection</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73" name="TextBox 72">
            <a:extLst>
              <a:ext uri="{FF2B5EF4-FFF2-40B4-BE49-F238E27FC236}">
                <a16:creationId xmlns:a16="http://schemas.microsoft.com/office/drawing/2014/main" id="{E509E6F8-74C2-42E4-9DAB-08B81444301D}"/>
              </a:ext>
            </a:extLst>
          </p:cNvPr>
          <p:cNvSpPr txBox="1"/>
          <p:nvPr/>
        </p:nvSpPr>
        <p:spPr>
          <a:xfrm>
            <a:off x="1240496" y="4947968"/>
            <a:ext cx="1930376" cy="351634"/>
          </a:xfrm>
          <a:prstGeom prst="rect">
            <a:avLst/>
          </a:prstGeom>
          <a:noFill/>
        </p:spPr>
        <p:txBody>
          <a:bodyPr wrap="square" rtlCol="0" anchor="ctr">
            <a:noAutofit/>
          </a:bodyPr>
          <a:lstStyle/>
          <a:p>
            <a:pPr algn="r"/>
            <a:r>
              <a:rPr lang="en-US" dirty="0">
                <a:solidFill>
                  <a:prstClr val="black"/>
                </a:solidFill>
                <a:latin typeface="Calibri (Body)"/>
                <a:ea typeface="Segoe UI" panose="020B0502040204020203" pitchFamily="34" charset="0"/>
                <a:cs typeface="Segoe UI" panose="020B0502040204020203" pitchFamily="34" charset="0"/>
              </a:rPr>
              <a:t>None</a:t>
            </a:r>
          </a:p>
        </p:txBody>
      </p:sp>
      <p:grpSp>
        <p:nvGrpSpPr>
          <p:cNvPr id="74" name="Shape 03">
            <a:extLst>
              <a:ext uri="{FF2B5EF4-FFF2-40B4-BE49-F238E27FC236}">
                <a16:creationId xmlns:a16="http://schemas.microsoft.com/office/drawing/2014/main" id="{5DE38115-8E12-4359-8B61-F6E09284EFC2}"/>
              </a:ext>
            </a:extLst>
          </p:cNvPr>
          <p:cNvGrpSpPr/>
          <p:nvPr/>
        </p:nvGrpSpPr>
        <p:grpSpPr>
          <a:xfrm>
            <a:off x="4081855" y="2065422"/>
            <a:ext cx="3723690" cy="3723690"/>
            <a:chOff x="4637189" y="1548188"/>
            <a:chExt cx="3723690" cy="3723690"/>
          </a:xfrm>
        </p:grpSpPr>
        <p:sp>
          <p:nvSpPr>
            <p:cNvPr id="75" name="Shape">
              <a:extLst>
                <a:ext uri="{FF2B5EF4-FFF2-40B4-BE49-F238E27FC236}">
                  <a16:creationId xmlns:a16="http://schemas.microsoft.com/office/drawing/2014/main" id="{072F2002-C0BB-45F6-BAC1-8DECAD924685}"/>
                </a:ext>
              </a:extLst>
            </p:cNvPr>
            <p:cNvSpPr/>
            <p:nvPr/>
          </p:nvSpPr>
          <p:spPr>
            <a:xfrm rot="19051700">
              <a:off x="4637189" y="1548188"/>
              <a:ext cx="3723690" cy="3723690"/>
            </a:xfrm>
            <a:prstGeom prst="blockArc">
              <a:avLst>
                <a:gd name="adj1" fmla="val 9976222"/>
                <a:gd name="adj2" fmla="val 12204387"/>
                <a:gd name="adj3" fmla="val 15945"/>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6" name="TextBox 75">
              <a:extLst>
                <a:ext uri="{FF2B5EF4-FFF2-40B4-BE49-F238E27FC236}">
                  <a16:creationId xmlns:a16="http://schemas.microsoft.com/office/drawing/2014/main" id="{E589E696-64A3-49FA-BC5F-BDF2A5C07D40}"/>
                </a:ext>
              </a:extLst>
            </p:cNvPr>
            <p:cNvSpPr txBox="1"/>
            <p:nvPr/>
          </p:nvSpPr>
          <p:spPr>
            <a:xfrm>
              <a:off x="4935871" y="4181297"/>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03</a:t>
              </a:r>
            </a:p>
          </p:txBody>
        </p:sp>
      </p:grpSp>
      <p:sp>
        <p:nvSpPr>
          <p:cNvPr id="77" name="TextBox 04">
            <a:extLst>
              <a:ext uri="{FF2B5EF4-FFF2-40B4-BE49-F238E27FC236}">
                <a16:creationId xmlns:a16="http://schemas.microsoft.com/office/drawing/2014/main" id="{5F4BC0B6-EBE8-4838-AA8F-D7D2064EAB7F}"/>
              </a:ext>
            </a:extLst>
          </p:cNvPr>
          <p:cNvSpPr txBox="1"/>
          <p:nvPr/>
        </p:nvSpPr>
        <p:spPr>
          <a:xfrm>
            <a:off x="3163050" y="3530775"/>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02</a:t>
            </a:r>
          </a:p>
        </p:txBody>
      </p:sp>
      <p:sp>
        <p:nvSpPr>
          <p:cNvPr id="78" name="TextBox 77">
            <a:extLst>
              <a:ext uri="{FF2B5EF4-FFF2-40B4-BE49-F238E27FC236}">
                <a16:creationId xmlns:a16="http://schemas.microsoft.com/office/drawing/2014/main" id="{9F881C85-301F-4B73-8D26-D12C2189D8C4}"/>
              </a:ext>
            </a:extLst>
          </p:cNvPr>
          <p:cNvSpPr txBox="1"/>
          <p:nvPr/>
        </p:nvSpPr>
        <p:spPr>
          <a:xfrm>
            <a:off x="1236916" y="3800272"/>
            <a:ext cx="1940237" cy="572368"/>
          </a:xfrm>
          <a:prstGeom prst="rect">
            <a:avLst/>
          </a:prstGeom>
          <a:noFill/>
        </p:spPr>
        <p:txBody>
          <a:bodyPr wrap="square" rtlCol="0" anchor="ctr">
            <a:norm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more than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79" name="TextBox 78">
            <a:extLst>
              <a:ext uri="{FF2B5EF4-FFF2-40B4-BE49-F238E27FC236}">
                <a16:creationId xmlns:a16="http://schemas.microsoft.com/office/drawing/2014/main" id="{AD559522-C661-4AD2-B40C-FE66DE6239EE}"/>
              </a:ext>
            </a:extLst>
          </p:cNvPr>
          <p:cNvSpPr txBox="1"/>
          <p:nvPr/>
        </p:nvSpPr>
        <p:spPr>
          <a:xfrm>
            <a:off x="1240496" y="3463127"/>
            <a:ext cx="1936658" cy="351634"/>
          </a:xfrm>
          <a:prstGeom prst="rect">
            <a:avLst/>
          </a:prstGeom>
          <a:noFill/>
        </p:spPr>
        <p:txBody>
          <a:bodyPr wrap="square" rtlCol="0" anchor="ctr">
            <a:noAutofit/>
          </a:bodyPr>
          <a:lstStyle/>
          <a:p>
            <a:pPr algn="r"/>
            <a:r>
              <a:rPr lang="en-US" dirty="0">
                <a:solidFill>
                  <a:prstClr val="black"/>
                </a:solidFill>
                <a:ea typeface="Segoe UI" panose="020B0502040204020203" pitchFamily="34" charset="0"/>
                <a:cs typeface="Segoe UI" panose="020B0502040204020203" pitchFamily="34" charset="0"/>
              </a:rPr>
              <a:t>MultiSelect</a:t>
            </a:r>
          </a:p>
        </p:txBody>
      </p:sp>
      <p:grpSp>
        <p:nvGrpSpPr>
          <p:cNvPr id="80" name="Shape 02">
            <a:extLst>
              <a:ext uri="{FF2B5EF4-FFF2-40B4-BE49-F238E27FC236}">
                <a16:creationId xmlns:a16="http://schemas.microsoft.com/office/drawing/2014/main" id="{5070BE76-465A-4D32-9177-827F657DE82A}"/>
              </a:ext>
            </a:extLst>
          </p:cNvPr>
          <p:cNvGrpSpPr/>
          <p:nvPr/>
        </p:nvGrpSpPr>
        <p:grpSpPr>
          <a:xfrm>
            <a:off x="4061959" y="2065421"/>
            <a:ext cx="3743587" cy="3723690"/>
            <a:chOff x="4617293" y="1548187"/>
            <a:chExt cx="3743587" cy="3723690"/>
          </a:xfrm>
        </p:grpSpPr>
        <p:sp>
          <p:nvSpPr>
            <p:cNvPr id="81" name="Shape">
              <a:extLst>
                <a:ext uri="{FF2B5EF4-FFF2-40B4-BE49-F238E27FC236}">
                  <a16:creationId xmlns:a16="http://schemas.microsoft.com/office/drawing/2014/main" id="{DE7375D0-154F-4EE7-924C-5DFB434FCF8B}"/>
                </a:ext>
              </a:extLst>
            </p:cNvPr>
            <p:cNvSpPr/>
            <p:nvPr/>
          </p:nvSpPr>
          <p:spPr>
            <a:xfrm rot="21278277">
              <a:off x="4637190" y="1548187"/>
              <a:ext cx="3723690" cy="3723690"/>
            </a:xfrm>
            <a:prstGeom prst="blockArc">
              <a:avLst>
                <a:gd name="adj1" fmla="val 9976222"/>
                <a:gd name="adj2" fmla="val 12198060"/>
                <a:gd name="adj3" fmla="val 15679"/>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82" name="TextBox 81">
              <a:extLst>
                <a:ext uri="{FF2B5EF4-FFF2-40B4-BE49-F238E27FC236}">
                  <a16:creationId xmlns:a16="http://schemas.microsoft.com/office/drawing/2014/main" id="{AA74DDE8-0EAE-4395-8039-40754FDA8FBA}"/>
                </a:ext>
              </a:extLst>
            </p:cNvPr>
            <p:cNvSpPr txBox="1"/>
            <p:nvPr/>
          </p:nvSpPr>
          <p:spPr>
            <a:xfrm>
              <a:off x="4617293" y="3249574"/>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02</a:t>
              </a:r>
            </a:p>
          </p:txBody>
        </p:sp>
      </p:grpSp>
      <p:sp>
        <p:nvSpPr>
          <p:cNvPr id="83" name="TextBox 03">
            <a:extLst>
              <a:ext uri="{FF2B5EF4-FFF2-40B4-BE49-F238E27FC236}">
                <a16:creationId xmlns:a16="http://schemas.microsoft.com/office/drawing/2014/main" id="{D4A6D040-43E4-430B-B2B9-3E7D6F588528}"/>
              </a:ext>
            </a:extLst>
          </p:cNvPr>
          <p:cNvSpPr txBox="1"/>
          <p:nvPr/>
        </p:nvSpPr>
        <p:spPr>
          <a:xfrm>
            <a:off x="1235136" y="2315431"/>
            <a:ext cx="1940237" cy="572368"/>
          </a:xfrm>
          <a:prstGeom prst="rect">
            <a:avLst/>
          </a:prstGeom>
          <a:noFill/>
        </p:spPr>
        <p:txBody>
          <a:bodyPr wrap="square" rtlCol="0" anchor="ctr">
            <a:noAutofit/>
          </a:bodyPr>
          <a:lstStyle/>
          <a:p>
            <a:pPr algn="just"/>
            <a:r>
              <a:rPr lang="en-US" sz="1400" dirty="0">
                <a:solidFill>
                  <a:srgbClr val="44546A">
                    <a:lumMod val="50000"/>
                  </a:srgbClr>
                </a:solidFill>
                <a:latin typeface="Calibri (Body)"/>
              </a:rPr>
              <a:t>only one list item can be deleted via provided delete button</a:t>
            </a:r>
            <a:endParaRPr lang="en-US" sz="1400" dirty="0">
              <a:solidFill>
                <a:srgbClr val="44546A">
                  <a:lumMod val="50000"/>
                </a:srgbClr>
              </a:solidFill>
              <a:latin typeface="Calibri (Body)"/>
              <a:ea typeface="Segoe UI" panose="020B0502040204020203" pitchFamily="34" charset="0"/>
              <a:cs typeface="Segoe UI" panose="020B0502040204020203" pitchFamily="34" charset="0"/>
            </a:endParaRPr>
          </a:p>
        </p:txBody>
      </p:sp>
      <p:sp>
        <p:nvSpPr>
          <p:cNvPr id="84" name="TextBox 02">
            <a:extLst>
              <a:ext uri="{FF2B5EF4-FFF2-40B4-BE49-F238E27FC236}">
                <a16:creationId xmlns:a16="http://schemas.microsoft.com/office/drawing/2014/main" id="{321AE94B-31E8-4A89-9D75-BFF26A8DE2F5}"/>
              </a:ext>
            </a:extLst>
          </p:cNvPr>
          <p:cNvSpPr txBox="1"/>
          <p:nvPr/>
        </p:nvSpPr>
        <p:spPr>
          <a:xfrm>
            <a:off x="1230634" y="1978286"/>
            <a:ext cx="1944740" cy="351634"/>
          </a:xfrm>
          <a:prstGeom prst="rect">
            <a:avLst/>
          </a:prstGeom>
          <a:noFill/>
        </p:spPr>
        <p:txBody>
          <a:bodyPr wrap="square" rtlCol="0" anchor="ctr">
            <a:noAutofit/>
          </a:bodyPr>
          <a:lstStyle/>
          <a:p>
            <a:pPr algn="r"/>
            <a:r>
              <a:rPr lang="en-US" dirty="0">
                <a:solidFill>
                  <a:prstClr val="black"/>
                </a:solidFill>
                <a:latin typeface="Calibri (Body)"/>
                <a:ea typeface="Segoe UI" panose="020B0502040204020203" pitchFamily="34" charset="0"/>
                <a:cs typeface="Segoe UI" panose="020B0502040204020203" pitchFamily="34" charset="0"/>
              </a:rPr>
              <a:t>Delete</a:t>
            </a:r>
          </a:p>
        </p:txBody>
      </p:sp>
      <p:sp>
        <p:nvSpPr>
          <p:cNvPr id="85" name="TextBox 01">
            <a:extLst>
              <a:ext uri="{FF2B5EF4-FFF2-40B4-BE49-F238E27FC236}">
                <a16:creationId xmlns:a16="http://schemas.microsoft.com/office/drawing/2014/main" id="{BD75620F-2DDE-459C-AAA5-373AC4CBE198}"/>
              </a:ext>
            </a:extLst>
          </p:cNvPr>
          <p:cNvSpPr txBox="1"/>
          <p:nvPr/>
        </p:nvSpPr>
        <p:spPr>
          <a:xfrm>
            <a:off x="3194523" y="2064284"/>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01</a:t>
            </a:r>
          </a:p>
        </p:txBody>
      </p:sp>
      <p:grpSp>
        <p:nvGrpSpPr>
          <p:cNvPr id="86" name="Shape 01">
            <a:extLst>
              <a:ext uri="{FF2B5EF4-FFF2-40B4-BE49-F238E27FC236}">
                <a16:creationId xmlns:a16="http://schemas.microsoft.com/office/drawing/2014/main" id="{B5480347-4BBE-4FFF-81E0-3842947FAF49}"/>
              </a:ext>
            </a:extLst>
          </p:cNvPr>
          <p:cNvGrpSpPr/>
          <p:nvPr/>
        </p:nvGrpSpPr>
        <p:grpSpPr>
          <a:xfrm>
            <a:off x="4081549" y="2068520"/>
            <a:ext cx="3723690" cy="3723690"/>
            <a:chOff x="4636883" y="1551286"/>
            <a:chExt cx="3723690" cy="3723690"/>
          </a:xfrm>
        </p:grpSpPr>
        <p:sp>
          <p:nvSpPr>
            <p:cNvPr id="87" name="Shape">
              <a:extLst>
                <a:ext uri="{FF2B5EF4-FFF2-40B4-BE49-F238E27FC236}">
                  <a16:creationId xmlns:a16="http://schemas.microsoft.com/office/drawing/2014/main" id="{6D13C66F-08BC-4639-862F-01B296D63B9A}"/>
                </a:ext>
              </a:extLst>
            </p:cNvPr>
            <p:cNvSpPr/>
            <p:nvPr/>
          </p:nvSpPr>
          <p:spPr>
            <a:xfrm rot="339551">
              <a:off x="4636883" y="1551286"/>
              <a:ext cx="3723690" cy="3723690"/>
            </a:xfrm>
            <a:prstGeom prst="blockArc">
              <a:avLst>
                <a:gd name="adj1" fmla="val 11536924"/>
                <a:gd name="adj2" fmla="val 13798962"/>
                <a:gd name="adj3" fmla="val 15725"/>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472C4"/>
                </a:solidFill>
                <a:effectLst/>
                <a:uLnTx/>
                <a:uFillTx/>
                <a:latin typeface="Calibri" panose="020F0502020204030204"/>
                <a:ea typeface="+mn-ea"/>
                <a:cs typeface="+mn-cs"/>
              </a:endParaRPr>
            </a:p>
          </p:txBody>
        </p:sp>
        <p:sp>
          <p:nvSpPr>
            <p:cNvPr id="88" name="TextBox 87">
              <a:extLst>
                <a:ext uri="{FF2B5EF4-FFF2-40B4-BE49-F238E27FC236}">
                  <a16:creationId xmlns:a16="http://schemas.microsoft.com/office/drawing/2014/main" id="{67B9796D-6C52-478E-9067-D5A381BB06D8}"/>
                </a:ext>
              </a:extLst>
            </p:cNvPr>
            <p:cNvSpPr txBox="1"/>
            <p:nvPr/>
          </p:nvSpPr>
          <p:spPr>
            <a:xfrm>
              <a:off x="4935871" y="2289284"/>
              <a:ext cx="636855"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01</a:t>
              </a:r>
            </a:p>
          </p:txBody>
        </p:sp>
      </p:grpSp>
      <p:grpSp>
        <p:nvGrpSpPr>
          <p:cNvPr id="89" name="Cebter Shape">
            <a:extLst>
              <a:ext uri="{FF2B5EF4-FFF2-40B4-BE49-F238E27FC236}">
                <a16:creationId xmlns:a16="http://schemas.microsoft.com/office/drawing/2014/main" id="{3C4F63B8-2A2C-4DEE-8612-FFD9324D87DA}"/>
              </a:ext>
            </a:extLst>
          </p:cNvPr>
          <p:cNvGrpSpPr/>
          <p:nvPr/>
        </p:nvGrpSpPr>
        <p:grpSpPr>
          <a:xfrm>
            <a:off x="3548320" y="2622163"/>
            <a:ext cx="4658878" cy="2648142"/>
            <a:chOff x="3760754" y="2104929"/>
            <a:chExt cx="4658878" cy="2648142"/>
          </a:xfrm>
        </p:grpSpPr>
        <p:sp>
          <p:nvSpPr>
            <p:cNvPr id="90" name="Shadow">
              <a:extLst>
                <a:ext uri="{FF2B5EF4-FFF2-40B4-BE49-F238E27FC236}">
                  <a16:creationId xmlns:a16="http://schemas.microsoft.com/office/drawing/2014/main" id="{6904CFAC-9989-484E-BA1A-8ACCFD15CEBD}"/>
                </a:ext>
              </a:extLst>
            </p:cNvPr>
            <p:cNvSpPr>
              <a:spLocks noChangeAspect="1"/>
            </p:cNvSpPr>
            <p:nvPr/>
          </p:nvSpPr>
          <p:spPr>
            <a:xfrm>
              <a:off x="4761128" y="2104929"/>
              <a:ext cx="2648142" cy="2648142"/>
            </a:xfrm>
            <a:prstGeom prst="ellipse">
              <a:avLst/>
            </a:prstGeom>
            <a:solidFill>
              <a:srgbClr val="D9D9D9">
                <a:alpha val="58824"/>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1" name="Shadow 4">
              <a:extLst>
                <a:ext uri="{FF2B5EF4-FFF2-40B4-BE49-F238E27FC236}">
                  <a16:creationId xmlns:a16="http://schemas.microsoft.com/office/drawing/2014/main" id="{0398090F-78D2-4043-A840-EBD998CA5661}"/>
                </a:ext>
              </a:extLst>
            </p:cNvPr>
            <p:cNvSpPr/>
            <p:nvPr/>
          </p:nvSpPr>
          <p:spPr>
            <a:xfrm rot="17313186" flipV="1">
              <a:off x="7799512" y="3450113"/>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2" name="Shadow 3">
              <a:extLst>
                <a:ext uri="{FF2B5EF4-FFF2-40B4-BE49-F238E27FC236}">
                  <a16:creationId xmlns:a16="http://schemas.microsoft.com/office/drawing/2014/main" id="{4E990B71-4C13-4449-9664-01EBCFB958CE}"/>
                </a:ext>
              </a:extLst>
            </p:cNvPr>
            <p:cNvSpPr/>
            <p:nvPr/>
          </p:nvSpPr>
          <p:spPr>
            <a:xfrm rot="4286814" flipH="1" flipV="1">
              <a:off x="4332551" y="3453478"/>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3" name="Shadow 2">
              <a:extLst>
                <a:ext uri="{FF2B5EF4-FFF2-40B4-BE49-F238E27FC236}">
                  <a16:creationId xmlns:a16="http://schemas.microsoft.com/office/drawing/2014/main" id="{B5FD8755-C64F-4E8D-A21E-DAE6F54CB4DA}"/>
                </a:ext>
              </a:extLst>
            </p:cNvPr>
            <p:cNvSpPr/>
            <p:nvPr/>
          </p:nvSpPr>
          <p:spPr>
            <a:xfrm rot="4286814">
              <a:off x="7811835" y="2260826"/>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4" name="Shadow 1">
              <a:extLst>
                <a:ext uri="{FF2B5EF4-FFF2-40B4-BE49-F238E27FC236}">
                  <a16:creationId xmlns:a16="http://schemas.microsoft.com/office/drawing/2014/main" id="{8F160C87-463A-4C40-856F-3E69BEE32C81}"/>
                </a:ext>
              </a:extLst>
            </p:cNvPr>
            <p:cNvSpPr/>
            <p:nvPr/>
          </p:nvSpPr>
          <p:spPr>
            <a:xfrm rot="17313186" flipH="1">
              <a:off x="4332998" y="2245585"/>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5" name="Center shape">
              <a:extLst>
                <a:ext uri="{FF2B5EF4-FFF2-40B4-BE49-F238E27FC236}">
                  <a16:creationId xmlns:a16="http://schemas.microsoft.com/office/drawing/2014/main" id="{48DA8850-5F55-4F06-AAC2-93691668EC8D}"/>
                </a:ext>
              </a:extLst>
            </p:cNvPr>
            <p:cNvSpPr/>
            <p:nvPr/>
          </p:nvSpPr>
          <p:spPr>
            <a:xfrm>
              <a:off x="4839591" y="2183392"/>
              <a:ext cx="2491216" cy="2491216"/>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96" name="Middle text">
            <a:extLst>
              <a:ext uri="{FF2B5EF4-FFF2-40B4-BE49-F238E27FC236}">
                <a16:creationId xmlns:a16="http://schemas.microsoft.com/office/drawing/2014/main" id="{6BFEAA3D-D04C-43FE-A56F-0132855F5399}"/>
              </a:ext>
            </a:extLst>
          </p:cNvPr>
          <p:cNvSpPr txBox="1"/>
          <p:nvPr/>
        </p:nvSpPr>
        <p:spPr>
          <a:xfrm>
            <a:off x="4945283" y="3340598"/>
            <a:ext cx="1778926" cy="1173335"/>
          </a:xfrm>
          <a:prstGeom prst="rect">
            <a:avLst/>
          </a:prstGeom>
          <a:noFill/>
        </p:spPr>
        <p:txBody>
          <a:bodyPr wrap="square" rtlCol="0" anchor="ctr">
            <a:normAutofit/>
          </a:bodyPr>
          <a:lstStyle/>
          <a:p>
            <a:pPr algn="ctr"/>
            <a:r>
              <a:rPr lang="en-US" dirty="0">
                <a:solidFill>
                  <a:prstClr val="black"/>
                </a:solidFill>
                <a:latin typeface="Segoe UI" panose="020B0502040204020203" pitchFamily="34" charset="0"/>
                <a:ea typeface="Segoe UI" panose="020B0502040204020203" pitchFamily="34" charset="0"/>
                <a:cs typeface="Segoe UI" panose="020B0502040204020203" pitchFamily="34" charset="0"/>
              </a:rPr>
              <a:t>You can edit this text</a:t>
            </a:r>
          </a:p>
        </p:txBody>
      </p:sp>
    </p:spTree>
    <p:extLst>
      <p:ext uri="{BB962C8B-B14F-4D97-AF65-F5344CB8AC3E}">
        <p14:creationId xmlns:p14="http://schemas.microsoft.com/office/powerpoint/2010/main" val="82832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In this exercise we will Instantiate our model in Manifest.json and then bind the newly created model with the List in the view.</a:t>
            </a:r>
          </a:p>
          <a:p>
            <a:r>
              <a:rPr lang="en-US" dirty="0"/>
              <a:t>Along with that we will also use some formatter in the list.</a:t>
            </a:r>
          </a:p>
          <a:p>
            <a:endParaRPr lang="en-US" dirty="0"/>
          </a:p>
          <a:p>
            <a:r>
              <a:rPr lang="en-US" dirty="0"/>
              <a:t>Exercise code/resource:</a:t>
            </a:r>
          </a:p>
          <a:p>
            <a:pPr marL="285750" indent="-285750">
              <a:buFontTx/>
              <a:buChar char="-"/>
            </a:pPr>
            <a:r>
              <a:rPr lang="en-US" dirty="0">
                <a:hlinkClick r:id="rId3"/>
              </a:rPr>
              <a:t>View1.view.xml</a:t>
            </a:r>
            <a:endParaRPr lang="en-US" dirty="0"/>
          </a:p>
          <a:p>
            <a:pPr marL="285750" indent="-285750">
              <a:buFontTx/>
              <a:buChar char="-"/>
            </a:pPr>
            <a:r>
              <a:rPr lang="en-US" dirty="0">
                <a:hlinkClick r:id="rId4"/>
              </a:rPr>
              <a:t>manifest.json</a:t>
            </a:r>
            <a:endParaRPr lang="en-US" dirty="0"/>
          </a:p>
          <a:p>
            <a:pPr marL="285750" indent="-285750">
              <a:buFontTx/>
              <a:buChar char="-"/>
            </a:pPr>
            <a:r>
              <a:rPr lang="en-US" dirty="0">
                <a:hlinkClick r:id="rId5"/>
              </a:rPr>
              <a:t>fruits.json</a:t>
            </a:r>
            <a:endParaRPr lang="en-US" dirty="0"/>
          </a:p>
          <a:p>
            <a:pPr marL="285750" indent="-285750">
              <a:buFontTx/>
              <a:buChar char="-"/>
            </a:pPr>
            <a:r>
              <a:rPr lang="en-US" dirty="0">
                <a:hlinkClick r:id="rId6"/>
              </a:rPr>
              <a:t>formatter.js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D7D56016-B8DC-4833-8E83-7C01BAE7E5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15787" y="1620735"/>
            <a:ext cx="5214449" cy="4307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470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32341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Using Search Fields to Filter 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202523" cy="3693319"/>
          </a:xfrm>
          <a:prstGeom prst="rect">
            <a:avLst/>
          </a:prstGeom>
          <a:noFill/>
        </p:spPr>
        <p:txBody>
          <a:bodyPr wrap="square" rtlCol="0">
            <a:spAutoFit/>
          </a:bodyPr>
          <a:lstStyle/>
          <a:p>
            <a:pPr algn="just"/>
            <a:r>
              <a:rPr lang="en-US" b="0" i="0" dirty="0">
                <a:effectLst/>
              </a:rPr>
              <a:t>Nowadays we come across many web pages that provide data in the form of lists or tables. These lists are enabled with search functionality, i.e., as the user types in into the search field and press enter then the data in the list is filtered according to the value in search field.</a:t>
            </a:r>
          </a:p>
          <a:p>
            <a:pPr algn="just"/>
            <a:endParaRPr lang="en-US" dirty="0"/>
          </a:p>
          <a:p>
            <a:pPr algn="just"/>
            <a:r>
              <a:rPr lang="en-US" dirty="0"/>
              <a:t>In this exercise we will implement the search functionality in our application to filter data in fruits list.</a:t>
            </a:r>
          </a:p>
          <a:p>
            <a:pPr algn="just"/>
            <a:endParaRPr lang="en-US" dirty="0"/>
          </a:p>
          <a:p>
            <a:pPr algn="just"/>
            <a:r>
              <a:rPr lang="en-US" dirty="0"/>
              <a:t>Exercise code/resource:</a:t>
            </a:r>
          </a:p>
          <a:p>
            <a:pPr marL="285750" indent="-285750" algn="just">
              <a:buFontTx/>
              <a:buChar char="-"/>
            </a:pPr>
            <a:r>
              <a:rPr lang="en-US" dirty="0">
                <a:hlinkClick r:id="rId3"/>
              </a:rPr>
              <a:t>View1.view.xml</a:t>
            </a:r>
            <a:endParaRPr lang="en-US" dirty="0"/>
          </a:p>
          <a:p>
            <a:pPr marL="285750" indent="-285750" algn="just">
              <a:buFontTx/>
              <a:buChar char="-"/>
            </a:pPr>
            <a:r>
              <a:rPr lang="en-US" dirty="0">
                <a:hlinkClick r:id="rId4"/>
              </a:rPr>
              <a:t>View1.controller.js</a:t>
            </a:r>
            <a:endParaRPr lang="en-US" dirty="0"/>
          </a:p>
          <a:p>
            <a:pPr algn="just"/>
            <a:endParaRPr lang="en-US" dirty="0"/>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1AAC1C5-D49B-42E8-BCD1-7EFB0105D0A2}"/>
              </a:ext>
            </a:extLst>
          </p:cNvPr>
          <p:cNvPicPr>
            <a:picLocks noChangeAspect="1"/>
          </p:cNvPicPr>
          <p:nvPr/>
        </p:nvPicPr>
        <p:blipFill>
          <a:blip r:embed="rId5"/>
          <a:stretch>
            <a:fillRect/>
          </a:stretch>
        </p:blipFill>
        <p:spPr>
          <a:xfrm>
            <a:off x="6096000" y="3059111"/>
            <a:ext cx="5513366" cy="2282043"/>
          </a:xfrm>
          <a:prstGeom prst="rect">
            <a:avLst/>
          </a:prstGeom>
          <a:ln>
            <a:solidFill>
              <a:schemeClr val="tx1"/>
            </a:solidFill>
          </a:ln>
        </p:spPr>
      </p:pic>
    </p:spTree>
    <p:extLst>
      <p:ext uri="{BB962C8B-B14F-4D97-AF65-F5344CB8AC3E}">
        <p14:creationId xmlns:p14="http://schemas.microsoft.com/office/powerpoint/2010/main" val="2560297178"/>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13063</TotalTime>
  <Words>1275</Words>
  <Application>Microsoft Office PowerPoint</Application>
  <PresentationFormat>Widescreen</PresentationFormat>
  <Paragraphs>154</Paragraphs>
  <Slides>18</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Calibri (Body)</vt:lpstr>
      <vt:lpstr>Calibri Light</vt:lpstr>
      <vt:lpstr>Cooper Black</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1062</cp:revision>
  <dcterms:created xsi:type="dcterms:W3CDTF">2016-07-10T03:33:26Z</dcterms:created>
  <dcterms:modified xsi:type="dcterms:W3CDTF">2021-12-27T10:53:38Z</dcterms:modified>
</cp:coreProperties>
</file>